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78" r:id="rId5"/>
    <p:sldId id="279" r:id="rId6"/>
    <p:sldId id="281" r:id="rId7"/>
    <p:sldId id="282" r:id="rId8"/>
    <p:sldId id="285" r:id="rId9"/>
    <p:sldId id="286" r:id="rId10"/>
    <p:sldId id="259" r:id="rId11"/>
    <p:sldId id="277" r:id="rId12"/>
    <p:sldId id="283" r:id="rId13"/>
    <p:sldId id="287" r:id="rId14"/>
    <p:sldId id="284" r:id="rId15"/>
    <p:sldId id="288" r:id="rId16"/>
    <p:sldId id="289" r:id="rId17"/>
    <p:sldId id="290" r:id="rId18"/>
    <p:sldId id="291" r:id="rId19"/>
    <p:sldId id="292" r:id="rId20"/>
    <p:sldId id="293" r:id="rId21"/>
    <p:sldId id="295" r:id="rId22"/>
    <p:sldId id="296" r:id="rId23"/>
    <p:sldId id="294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6" r:id="rId43"/>
    <p:sldId id="315" r:id="rId44"/>
    <p:sldId id="317" r:id="rId45"/>
    <p:sldId id="318" r:id="rId46"/>
    <p:sldId id="319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2153E-CB57-4C9F-B2AF-8AA736EA3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E80DC-5F13-4B35-B5A8-7908E3955576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15741-15A6-46B7-9667-281809C0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0F430-F082-4BB3-946A-EF346AFDF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E0868-A32E-4D0D-BE45-C132349DF1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873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D6C91-C64E-42AB-ABDF-329D92E4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D7EB-FCDA-4718-B791-80A15406421C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321EA-52B5-421E-ADFA-BD5A0BFE4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90108-E1CB-43A7-B345-D12FD98DF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8B010-11FB-4888-87CB-23D69DB9D3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36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EC794-ADCD-4AE5-8F82-3EFFFEE66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E0D0-D888-4F9D-9F43-4EFD49BD782F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9065A8-4573-4FE9-AD59-C60A812DD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AB168-7952-4352-9BE3-40B2FDC5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7C445-7A07-46D4-B1A5-31B57F30B5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60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529D5-28A6-4344-AF25-B97897909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90D7A-8575-4729-92E5-395810C91A07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3B7EC-EC93-438B-A370-8C10BCEBD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D2E95-7690-4851-BFD9-E609F7120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DA773-B7DE-4688-8F33-A66CDCBEC7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74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E568B-22B0-4FA1-BFF4-199749423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1DB2E-5967-416D-8823-64EF3EF44617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7972C-EF0F-4C49-813D-071CC913E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4B9EE-81DF-43A1-954F-645D2CA24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3E7B8-65B1-4EE4-869F-D3A530C92E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611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51B0DD-3748-4378-8583-A375D3502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BBC36-05EB-4387-B818-7C432D2F9028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94CF9F-F20E-4EDE-961E-290A44FF0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90C149-16E0-405E-8497-3F6CB7B76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CF2DE-74CC-4805-8620-85C8B25DD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206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7A9B58B-55B0-47D8-BF73-9CD49F0CB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8F9EF-5F47-4F02-8F91-8C9FB8791793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8BE7AD5-B560-4D49-806D-2ED2CFDA0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CF5D05-D197-47AF-8CC6-F90239779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CAFAF-2C35-4C91-9D3B-7C791FC03B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9343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CB2320E-7A12-44C9-9CD9-5D6DDC04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23720-5A40-444F-A4D1-3CF874DEF51C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1B9100-F7E6-4670-B3CE-BE569E0EA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4A25055-0A67-4D49-BFDB-6D9B687D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2E7CA-D3C2-466E-8EFC-61365160E3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F39B82B-BD39-45FB-A7D9-188B97E75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7BBC0-EEAC-4B7C-85B9-B4652F1BA292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070C18F-D099-4DEB-A8F5-9307B35AF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464E7D8-5B08-485D-9B3D-2A48B7DB0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D507C-487B-4C26-AA8B-D8EDD1F357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5995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509D54-6630-4AD4-B035-EF4403918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D3801-DF14-4AE5-B3F9-AA8121BFC8A2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A7F0234-B163-431F-ABAD-8EF5849F1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CAA5840-448C-47B2-9894-FDC32EF64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560B1-E83A-48EB-9B51-2B6A7959A6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608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0EE11D-A841-459C-94CE-D4A427FDC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0E0B8-0445-4494-9701-1B56B79B7F09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849DD2-465B-47E8-A28A-9A46B4769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CBB3788-B695-44D3-A580-239C73E14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063FF-2986-450F-919B-39882CE72D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76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7C0CD8C-A2EC-423F-A5C7-73227CDE4C1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C485061-7E2B-460B-8F26-215B5D5E72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BE8A9-6A24-4423-AA5E-3C94004C70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74E703-FF4B-4922-9593-C4F694470AAE}" type="datetimeFigureOut">
              <a:rPr lang="en-US"/>
              <a:pPr>
                <a:defRPr/>
              </a:pPr>
              <a:t>8/23/2021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7F35A-A274-4F43-94A8-95383921E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60FFB-5A7A-4F38-9C7D-FED354D645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22F8DB3-81A5-4710-A907-CDB36F77657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89A3653-9D01-49A6-AAE0-5EE1CC9764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1447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Асфиксија новорођенчета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1">
            <a:extLst>
              <a:ext uri="{FF2B5EF4-FFF2-40B4-BE49-F238E27FC236}">
                <a16:creationId xmlns:a16="http://schemas.microsoft.com/office/drawing/2014/main" id="{D04AE1E8-3473-44F7-8C01-7B0602C2E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" y="685800"/>
            <a:ext cx="3568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sr-Cyrl-R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УНИВЕРЗИТЕТ У КРАГУЈЕВЦУ</a:t>
            </a:r>
          </a:p>
          <a:p>
            <a:pPr algn="ctr" eaLnBrk="1" hangingPunct="1"/>
            <a:r>
              <a:rPr lang="sr-Cyrl-R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ФАКУЛТЕТ МЕДИЦИНСКИХ НАУКА </a:t>
            </a: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2" name="Rectangle 6">
            <a:extLst>
              <a:ext uri="{FF2B5EF4-FFF2-40B4-BE49-F238E27FC236}">
                <a16:creationId xmlns:a16="http://schemas.microsoft.com/office/drawing/2014/main" id="{8376FB3F-D1D2-4C70-A829-BCA48E84E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675" y="679450"/>
            <a:ext cx="2908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KRAGUJEVAC</a:t>
            </a:r>
          </a:p>
          <a:p>
            <a:pPr algn="ctr" eaLnBrk="1" hangingPunct="1"/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MEDICAL SCIENCES</a:t>
            </a:r>
            <a:endParaRPr lang="sr-Latn-CS" altLang="en-US" sz="12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8" descr="http://www.volonterskicentarkg.org/wp-content/uploads/2011/02/MEDFKG-181x3002.jpg">
            <a:extLst>
              <a:ext uri="{FF2B5EF4-FFF2-40B4-BE49-F238E27FC236}">
                <a16:creationId xmlns:a16="http://schemas.microsoft.com/office/drawing/2014/main" id="{78C36A45-3BE7-4161-8A2A-C04439B1C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39750"/>
            <a:ext cx="1081088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itle 1">
            <a:extLst>
              <a:ext uri="{FF2B5EF4-FFF2-40B4-BE49-F238E27FC236}">
                <a16:creationId xmlns:a16="http://schemas.microsoft.com/office/drawing/2014/main" id="{FFE1AF48-3443-46E7-8D73-A7A0BA95F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4343400"/>
            <a:ext cx="7772400" cy="1470025"/>
          </a:xfrm>
        </p:spPr>
        <p:txBody>
          <a:bodyPr/>
          <a:lstStyle/>
          <a:p>
            <a:pPr algn="r" eaLnBrk="1" hangingPunct="1"/>
            <a:r>
              <a:rPr lang="sr-Cyrl-R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доц др Драгана Савић</a:t>
            </a:r>
            <a:endParaRPr lang="en-US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120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63A93-6A43-4129-B2A5-2B39E0547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НН асфиксија обухвата перинатални период: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22ГН до навршених 7 дана након рођења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Узроци се могу појавити у: 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антенаталном периоду (интраутерино)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током порођаја (интрапартално) 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постнатално 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 је преклапање и међусобна повезаност свих узрочника !!!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slow" advTm="11088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C57BC-6E5C-443B-95B5-BA46B697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Узроци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96941-01EB-4E95-B3AD-B34D2810A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268" y="1417638"/>
            <a:ext cx="8229600" cy="4525963"/>
          </a:xfrm>
        </p:spPr>
        <p:txBody>
          <a:bodyPr numCol="2"/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стране мајке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Diabetes mellitus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артер.хипертензија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 срца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EPH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gestoza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године старости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прематуритет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пренесена трудноћа</a:t>
            </a: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току порођаја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абрупција плаценте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плацента превија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пролапс пупчаника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карлична презентација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завршетак царским резом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нагли порођај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продужен порођај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24ч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меконијална пл.вода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948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D3861-D310-49F1-B359-81A84B414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Узроци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A374D-BBBE-48FD-A882-556880D14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 numCol="2"/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Фетални узроци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конг.аномалије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интраутер.инфекц.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респират.депресија због анестезије/аналгезије мајке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анемија због хемолитичке болести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хеморагијски шок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брадикардија</a:t>
            </a:r>
          </a:p>
          <a:p>
            <a:pPr>
              <a:buFont typeface="Wingdings" panose="05000000000000000000" pitchFamily="2" charset="2"/>
              <a:buChar char="§"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стране НН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аномалије респир.тракта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дијафрагм.хернија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интраутерина пнеумонија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интрапартал.аспирац.пл.воде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мозга/ к.мождине/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n.phrenicus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депресија ЦНСа мајчиним  аналгетицима или спазмолитицима </a:t>
            </a:r>
          </a:p>
          <a:p>
            <a:pPr>
              <a:buFont typeface="Wingdings" panose="05000000000000000000" pitchFamily="2" charset="2"/>
              <a:buChar char="§"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940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BCB1B-AAA5-4A0B-98E4-1C91FA51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Реакције НН зависе од: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BC7CF-055B-41A1-81A1-FC70A75FA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зрелости НН, тј од гестационе старости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угљено- хидратне и базне резерве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феталних болести тј малформација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 гинеколошки разлози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68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A5D79-5EC5-4302-A7D5-3849F088F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Акутна асфиксија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ретко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условљена хитношћу порођаја – код плаценте превије или велике абрупције плаценте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НН...након пар површних удаха без размене гасова, долази до престанка дисања (може трајати и до 10минута). Након тога се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бори: повећана снага и фреквенција дисања, а затим све плиће репрације до апнее 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срчана радња опада, до успорења (брадикардија)</a:t>
            </a: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352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E1B037D-AE7F-4B5E-BF0A-09CB75D7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62600"/>
          </a:xfrm>
        </p:spPr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Акутна асфиксија 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поледњег удаха...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тешка метаболичка или мешовита ацидоза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хиперкапнија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пада испод 6,5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немерњив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PaO2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хиперкалијемија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анаеробним условима велике резерве гликогена (мозак, јетра, миокард) производе енергију за краткотрајно преживљавање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повишени лактати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107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F5685-0D04-4AA4-8640-9CD463A4F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Хронична асфиксија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 трпи поновљене епизоде асфикије, са периодима краткотрајног опоравка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епизоди асфиксије: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повећава се крвни притисак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фетална брадикардија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пада фетални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PaO2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енергетски метаболизам анаеробним путем од глукозе до лактата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мешовита ацидоза </a:t>
            </a:r>
          </a:p>
        </p:txBody>
      </p:sp>
    </p:spTree>
    <p:extLst>
      <p:ext uri="{BB962C8B-B14F-4D97-AF65-F5344CB8AC3E}">
        <p14:creationId xmlns:p14="http://schemas.microsoft.com/office/powerpoint/2010/main" val="3538709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03C7A-40B7-4E01-BDB7-24924E132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91200"/>
          </a:xfrm>
        </p:spPr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Хронична асфиксија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ако се НН одмах роди и на реанимацију брзо опорави, последице не морају бити велике (ако изостану НН комплкације)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ако епизоде асфиксије потрају: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фетус не успева да се опорави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исцрпљују се хемо-динамске компенз.могућности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хипотензија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дубља ацидоза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упркос брзој реанимацији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знаци ране и касне постасфиктичне болести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300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5F890-1558-4126-B97D-31B862194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Патофизиологија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0EF9E-956D-40C2-829B-99B11365E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исцрпљивање механизама кардиоваскуларне и метаболичке адаптације НН на хипоксично- исхемични стрес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убрзање циркулације- одржавање оксигенације и метаболизма у мозгу 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редистрибуција протока крви, ради одржања протока кроз мозак, срце и надбубр.жлезда, на рачун коже, мишића, бубрега и ГИТ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растућа ацидоза (анаеробни метаболизам, лактати)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964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029AD-1999-451F-8007-02677CBD1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Патофизиологија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EA607-7F35-4FC1-B386-3E76B08AB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Периферна вазоконстрикција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смањен доток крви у десну преткомору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срчани мин.волумен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системска хипотензија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развој исхемије у свим органима</a:t>
            </a:r>
          </a:p>
          <a:p>
            <a:pPr algn="r">
              <a:buFont typeface="Wingdings" panose="05000000000000000000" pitchFamily="2" charset="2"/>
              <a:buChar char="§"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Мултиоргански постасфиктични синдром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35% оштећење ЦНСа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77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8CA7F-46D8-49B1-BA92-DCB705A05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257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Преставља,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стање измењене размене гасова у:</a:t>
            </a:r>
          </a:p>
          <a:p>
            <a:pPr eaLnBrk="1" hangingPunct="1"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постељици фетуса пре и током порођаја</a:t>
            </a:r>
          </a:p>
          <a:p>
            <a:pPr eaLnBrk="1" hangingPunct="1"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плућима НН након рођења</a:t>
            </a:r>
          </a:p>
          <a:p>
            <a:pPr marL="0" indent="0" eaLnBrk="1" hangingPunct="1"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уз присуство</a:t>
            </a:r>
          </a:p>
          <a:p>
            <a:pPr eaLnBrk="1" hangingPunct="1"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хемо-динамских поремећаја</a:t>
            </a:r>
          </a:p>
          <a:p>
            <a:pPr eaLnBrk="1" hangingPunct="1"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ткивне хипоперфузије</a:t>
            </a:r>
          </a:p>
          <a:p>
            <a:pPr eaLnBrk="1" hangingPunct="1"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053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0E58C-C080-46D0-86ED-D41B7BB69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533400"/>
            <a:ext cx="8229600" cy="2971800"/>
          </a:xfrm>
        </p:spPr>
        <p:txBody>
          <a:bodyPr/>
          <a:lstStyle/>
          <a:p>
            <a:pPr algn="l"/>
            <a:r>
              <a:rPr lang="sr-Cyrl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Асфиксија у односу на 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7,25 –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блага ацидоза, блага апнеа, започиње спонтано дисање </a:t>
            </a:r>
            <a:b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</a:b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7,00- 7,10 - умерена ацидоза, спонтано дише, захтева надзор</a:t>
            </a:r>
            <a:b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7,00 – тешка ацидоза, млитаво, брадикардично, захтева реанимацију 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86DF4-557F-4B89-A47B-0126D7659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822" y="3505200"/>
            <a:ext cx="8229600" cy="2620963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Оцена на рођењу (АС)....1 и 5 мин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5 животно угрожено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5-8 угрожено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8 витално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494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ADC0E-39B2-4D3A-8FD0-099269E7E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F3164-3DD2-4078-B8A0-DBB6368B9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237" y="1166018"/>
            <a:ext cx="8229600" cy="5082382"/>
          </a:xfrm>
        </p:spPr>
        <p:txBody>
          <a:bodyPr/>
          <a:lstStyle/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рођењу је тешко претпоставити моменат када се десио атак асфиксије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Прекид дотока О2 акутан: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кл.слика израженија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низак апгар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Прекид дотока О2 хроничан: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фетал.циркул. се прилагођава на све јачу хипоксемију- централизацијом кротока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 на рођењу латентни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права кл.слика након неколико сати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дисфункција орган.система (плућа, срце, мозак, бубрези, црева, ...)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074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D8062-5BE8-4D78-8EBD-0E463ACEB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3F30E-B147-45CB-8F14-DD4AF18CE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поступку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реанимације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....НАЈЗНАЧАЈНИЈЕ је: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ослобађање дисајних путева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вентилација О2 или мешавином гасова</a:t>
            </a:r>
          </a:p>
          <a:p>
            <a:pPr marL="0" indent="0" algn="ctr">
              <a:buNone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Циљ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прекид предстојеће метаболичке катастрофе </a:t>
            </a: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симптоматологија: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плућа - видљива одмах на рођењу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ЦНС – значајна, може се појавити у првих 72ч било када, са бројним секвелама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264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9F3B4-50E6-489F-866C-2A6EE6E24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ХИЕ</a:t>
            </a: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(хипоксично- исхемична енцефалопатија)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6B1FC-E36D-4BB4-B572-85B8034B1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6962"/>
          </a:xfrm>
        </p:spPr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степен): 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претерана будност, иритабилност, нормалан мишићни тонус, нормални или хиперреактивни рефлекси, конулзије. Добра прогноза. 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Умерена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(II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степен):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летаргија, смањена спонтана моторика, проксимална мускуларна слабост, снижени примитивни рефлекси, конвулзије. Добар ЕЕГ- добра прогноза. 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(III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степен):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ступор/кома, значајно снижен мишићни тонус, одсутни примитивни рефлекси, конвулзије које не реагују на терапију, али могу и изостати. Ако преживи – дугорочне последице вероватне.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789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12B49-D1AA-411B-A85E-FE6666C44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ХИЕ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27C1C-19AE-40B5-A6FA-87E0C6AD0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критеријуми НН, код асфиксије са неуролошким дефицитом: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дубока метаболичка или мешовита ацидоза,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7,00 у умбиликалној артерији или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12 mmol/L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Апгар скор 0- 3 дуже од 5 минута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неуролошка оштећења у раном неонаталном узрасту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разматрати индикације за расхлађивање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Почетак мултиорганског постасфиктичног оштећења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(Queensland Clinical Guideline: Hypoxic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ischaemic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encephalopath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March 2021)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623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735FA-7523-435F-90A6-42983E0F8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Мултиорганско постафиктично оштећење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AFED-7E38-43B0-A2F5-3D1836F74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458200" cy="4876800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Плућа: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SAM,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перзистентна фетална циркулација,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PPHN, RDS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Бубрези: олигурија,хематурија, преотеинурија,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ABI,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тромбоза реналне вене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Кардиоваскуларна: трикуспидна инсуфицијенција, некроза миокарда, хипотензија, шок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ГИТ: 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NEC,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дисфункција јетре</a:t>
            </a:r>
            <a:r>
              <a:rPr lang="el-GR" sz="2400" i="1" dirty="0">
                <a:latin typeface="Times New Roman" panose="02020603050405020304" pitchFamily="18" charset="0"/>
                <a:ea typeface="Lucida Sans Unicode" pitchFamily="34" charset="0"/>
                <a:cs typeface="Times New Roman" panose="02020603050405020304" pitchFamily="18" charset="0"/>
              </a:rPr>
              <a:t> </a:t>
            </a:r>
            <a:r>
              <a:rPr lang="sr-Cyrl-RS" sz="2400" dirty="0">
                <a:latin typeface="Times New Roman" panose="02020603050405020304" pitchFamily="18" charset="0"/>
                <a:ea typeface="Lucida Sans Unicode" pitchFamily="34" charset="0"/>
                <a:cs typeface="Times New Roman" panose="02020603050405020304" pitchFamily="18" charset="0"/>
              </a:rPr>
              <a:t>(</a:t>
            </a:r>
            <a:r>
              <a:rPr lang="sr-Cyrl-RS" sz="2400" dirty="0">
                <a:latin typeface="Times New Roman" panose="02020603050405020304" pitchFamily="18" charset="0"/>
                <a:ea typeface="Lucida Sans Unicode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</a:t>
            </a:r>
            <a:r>
              <a:rPr lang="el-GR" sz="2000" dirty="0">
                <a:latin typeface="Times New Roman" panose="02020603050405020304" pitchFamily="18" charset="0"/>
                <a:ea typeface="Lucida Sans Unicode" pitchFamily="34" charset="0"/>
                <a:cs typeface="Times New Roman" panose="02020603050405020304" pitchFamily="18" charset="0"/>
              </a:rPr>
              <a:t>γ</a:t>
            </a:r>
            <a:r>
              <a:rPr lang="sr-Latn-CS" sz="2000" dirty="0">
                <a:latin typeface="Times New Roman" panose="02020603050405020304" pitchFamily="18" charset="0"/>
                <a:ea typeface="Lucida Sans Unicode" pitchFamily="34" charset="0"/>
                <a:cs typeface="Times New Roman" panose="02020603050405020304" pitchFamily="18" charset="0"/>
              </a:rPr>
              <a:t>-GT, ALT, AST, </a:t>
            </a:r>
            <a:r>
              <a:rPr lang="sr-Cyrl-RS" sz="2000" dirty="0">
                <a:latin typeface="Times New Roman" panose="02020603050405020304" pitchFamily="18" charset="0"/>
                <a:ea typeface="Lucida Sans Unicode" pitchFamily="34" charset="0"/>
                <a:cs typeface="Times New Roman" panose="02020603050405020304" pitchFamily="18" charset="0"/>
              </a:rPr>
              <a:t>амонијак, инд.билирубин, снижени фак.коагулац. у 3-4 дану живота умерене/тешке асфиксије)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Хематолошки: тромбоцитопенија,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DIK 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Метаболичка: ацидоза, хипогликемије, хипокалцемије, хипонатремије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Оштећења ЦНСа – трајне последице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077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72673-6A07-49C3-8490-75355D87C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Биохемијки маркери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EA48D-BF4C-485A-B26D-7041D2D01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умбиликалној артерији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7,20 </a:t>
            </a:r>
          </a:p>
          <a:p>
            <a:pPr marL="0" indent="0" algn="ctr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(тек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7,00 је знак ацидемије)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Према студијама...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BE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mEq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/L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– значајна предиктивна вредност за неуролошка оштећења </a:t>
            </a:r>
          </a:p>
          <a:p>
            <a:pPr marL="0" indent="0" algn="ctr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(опрез: вредности се мењају из сата у сат)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 вредности лактата (због хипокије и анаеробног метаболизма) </a:t>
            </a:r>
          </a:p>
        </p:txBody>
      </p:sp>
    </p:spTree>
    <p:extLst>
      <p:ext uri="{BB962C8B-B14F-4D97-AF65-F5344CB8AC3E}">
        <p14:creationId xmlns:p14="http://schemas.microsoft.com/office/powerpoint/2010/main" val="1233278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05513-7FEB-4222-8D7F-EDB41A219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Биохемијки маркери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CB6DF-06CD-4357-890F-75B6035F3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853782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Хипоксија исцрпљује ограничене резерве гликогена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убрзани катаболизам енергијом богатих пуринских база (АТ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adenozin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trifosfat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у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AMP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до хипоксантина</a:t>
            </a: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Хипоксантин се накупља у ткивима и тел.течностима – дања разградња у мокраћну киселину онемогућена недостатком О2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Појава хипоксантина – мера за почетак ћелијске смрти 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08DBC7A0-0305-4029-BF6C-EF59BBAA783E}"/>
              </a:ext>
            </a:extLst>
          </p:cNvPr>
          <p:cNvSpPr/>
          <p:nvPr/>
        </p:nvSpPr>
        <p:spPr>
          <a:xfrm>
            <a:off x="3592068" y="2590799"/>
            <a:ext cx="979932" cy="838200"/>
          </a:xfrm>
          <a:prstGeom prst="downArrow">
            <a:avLst>
              <a:gd name="adj1" fmla="val 50000"/>
              <a:gd name="adj2" fmla="val 510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805FBA2C-5E14-4C0B-BFD0-60D33DE889A6}"/>
              </a:ext>
            </a:extLst>
          </p:cNvPr>
          <p:cNvSpPr/>
          <p:nvPr/>
        </p:nvSpPr>
        <p:spPr>
          <a:xfrm>
            <a:off x="3650742" y="4602160"/>
            <a:ext cx="9799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2064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6EE36-0297-4F1A-B0AF-42BC4F09F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Хемодинамске промене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CE1B6-A94A-46CD-9CF6-16854A501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Недовољна оксигенација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низ процеса</a:t>
            </a:r>
          </a:p>
          <a:p>
            <a:pPr marL="0" indent="0" algn="ctr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некроза можданих ћелија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крајњи иреверзибилни                  основни морфолошки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догађај                                            супстрат ХИЕ</a:t>
            </a: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церебралне исхемије </a:t>
            </a: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тешка хипоксемија</a:t>
            </a: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погоршање церебралне перфузије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E6B929C-AF1E-4B7C-BB5A-857B08384B65}"/>
              </a:ext>
            </a:extLst>
          </p:cNvPr>
          <p:cNvCxnSpPr>
            <a:cxnSpLocks/>
          </p:cNvCxnSpPr>
          <p:nvPr/>
        </p:nvCxnSpPr>
        <p:spPr>
          <a:xfrm>
            <a:off x="4419600" y="2788919"/>
            <a:ext cx="60960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DC6A320-EB09-4F1D-8060-9C5F8CC361B1}"/>
              </a:ext>
            </a:extLst>
          </p:cNvPr>
          <p:cNvCxnSpPr>
            <a:cxnSpLocks/>
          </p:cNvCxnSpPr>
          <p:nvPr/>
        </p:nvCxnSpPr>
        <p:spPr>
          <a:xfrm flipH="1">
            <a:off x="3276600" y="2781299"/>
            <a:ext cx="685800" cy="541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E1D40E8-3066-4475-8005-7AE178129B9B}"/>
              </a:ext>
            </a:extLst>
          </p:cNvPr>
          <p:cNvCxnSpPr>
            <a:cxnSpLocks/>
          </p:cNvCxnSpPr>
          <p:nvPr/>
        </p:nvCxnSpPr>
        <p:spPr>
          <a:xfrm>
            <a:off x="4267200" y="3962400"/>
            <a:ext cx="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5205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47D84-3E2F-436A-9259-5F848CF88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Хемодинамске промене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52ECA-3DDA-49BB-B2E5-06A0B76BA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Могућности ауторегулације ЦНСа НН–вазодилатација(ВД):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хипоксемија- снажију вазодилатацију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хиперкапнија- слабију вазодилатацију</a:t>
            </a: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Крви судови ЦНС НН– одржавају константан проток упркос варијацијама системског артеријског протока </a:t>
            </a: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(ВД при паду притиска)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ТА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40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mmHg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или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80mmHg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 престаје ауторегулација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Артер.хипотензија и церебрална хипертензија – пада церебралног перфузијског протока (разлика средњ.артер. и интракранијалног притиска)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D4DCDE-0DC5-4D0E-8FB7-BA5293DE1CCB}"/>
              </a:ext>
            </a:extLst>
          </p:cNvPr>
          <p:cNvSpPr/>
          <p:nvPr/>
        </p:nvSpPr>
        <p:spPr>
          <a:xfrm>
            <a:off x="6629400" y="2133600"/>
            <a:ext cx="175260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односу на старију децу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F604A1CA-24E0-4AC2-ACC7-F5FE5FABE26C}"/>
              </a:ext>
            </a:extLst>
          </p:cNvPr>
          <p:cNvSpPr/>
          <p:nvPr/>
        </p:nvSpPr>
        <p:spPr>
          <a:xfrm>
            <a:off x="5715000" y="2386584"/>
            <a:ext cx="6858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6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1CCA9-07DB-443A-A859-13A501E69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Асфиксија 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sr-Cyrl-RS" sz="3600" b="1" i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без пулса 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(грч.гушење)</a:t>
            </a:r>
            <a:r>
              <a:rPr lang="sr-Cyrl-RS" sz="3600" b="1" i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 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!!!</a:t>
            </a:r>
            <a:endParaRPr lang="sr-Cyrl-RS" sz="36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У клиничком смислу асфиксија је...</a:t>
            </a:r>
          </a:p>
          <a:p>
            <a:pPr marL="0" indent="0">
              <a:buNone/>
            </a:pP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стање НН након рођења где НН</a:t>
            </a:r>
          </a:p>
          <a:p>
            <a:pPr marL="0" indent="0" algn="r">
              <a:buNone/>
            </a:pP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не дише (апнеа)</a:t>
            </a:r>
          </a:p>
          <a:p>
            <a:pPr marL="0" indent="0" algn="r">
              <a:buNone/>
            </a:pP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уз ослабљен или очуван пулс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2300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EBC68-1ADB-4F44-B3A1-39253A12E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Хемодинамске промене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612D8-E6EB-4026-A0DE-8ECDFD459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...иницијално ВД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периферна ВК- краткотрајно већи доток крви у ЦНС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Ако процес траје дуже...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 могућности даље ВД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 лактата и других метаболита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На крају...губитака ауторегулације... проток крви у ЦНС зависи искључиво од средњег артер.притиска – опасно стање!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Даља хипоксемија- систем.хипотензија- тешка исхемија мозга и иреверзибилно оштећење неурона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FBA2342-6AC2-4760-8614-1ADDDAEDB4AB}"/>
              </a:ext>
            </a:extLst>
          </p:cNvPr>
          <p:cNvCxnSpPr>
            <a:cxnSpLocks/>
          </p:cNvCxnSpPr>
          <p:nvPr/>
        </p:nvCxnSpPr>
        <p:spPr>
          <a:xfrm>
            <a:off x="3962400" y="2667000"/>
            <a:ext cx="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0604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34EA0-0F26-4114-B434-9E09E3C2D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15000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Некроза неурона-основни супстрат ХИЕ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ХИЕ се може дефинисати и као фокална и глобална повреда мозга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Фокална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је последица: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оклузије церебралних артерија или вена емолусом или тромбом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инфлмацијске васкулопатије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церебралне хеморагије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Глобална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нарушена циркулација целог мозга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Потпуна- брза мрт неурона и глије; иреверзибилна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Непотпуна- може се опоравити </a:t>
            </a:r>
          </a:p>
          <a:p>
            <a:pPr marL="0" indent="0">
              <a:buNone/>
            </a:pP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2521732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A86B2-993E-4F67-B5B9-3972F0A45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81000"/>
            <a:ext cx="8229600" cy="5943600"/>
          </a:xfrm>
        </p:spPr>
        <p:txBody>
          <a:bodyPr/>
          <a:lstStyle/>
          <a:p>
            <a:pPr marL="0" indent="0" algn="ctr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Постасфиктичне промене у ЦНСу: 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терминске НН: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фокална или мултифокална некроза у белој маси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прате ток великих крвних судова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процесом ресорпције настају поренцефаличне цисте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St.marmoratus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базалних ганглија- знак хроничне интраутерине хипоксије</a:t>
            </a:r>
          </a:p>
          <a:p>
            <a:pPr marL="0" indent="0">
              <a:buNone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превремено рођене деце: </a:t>
            </a:r>
          </a:p>
          <a:p>
            <a:pPr marL="0" indent="0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перивентрикуларна лекуомалација  (са или без вентрикуларног крварења) </a:t>
            </a:r>
          </a:p>
        </p:txBody>
      </p:sp>
    </p:spTree>
    <p:extLst>
      <p:ext uri="{BB962C8B-B14F-4D97-AF65-F5344CB8AC3E}">
        <p14:creationId xmlns:p14="http://schemas.microsoft.com/office/powerpoint/2010/main" val="41098211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8D324-0C6B-4612-B12E-04D9B0FBC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анаеробним условима метаболизам производи 2 молек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.ATP (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аеробним условима 38 молек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.ATP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снижење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sr-Cyrl-R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улазе у ћелију, пасивно их прати вода</a:t>
            </a: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цитотоксични унутарћелијски едем 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8EFE725-211B-4E74-A208-2AE60369FFB4}"/>
              </a:ext>
            </a:extLst>
          </p:cNvPr>
          <p:cNvCxnSpPr>
            <a:cxnSpLocks/>
          </p:cNvCxnSpPr>
          <p:nvPr/>
        </p:nvCxnSpPr>
        <p:spPr>
          <a:xfrm>
            <a:off x="4572000" y="17526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4CF0E3F-F440-46D7-9E16-F008A72C57A1}"/>
              </a:ext>
            </a:extLst>
          </p:cNvPr>
          <p:cNvCxnSpPr>
            <a:cxnSpLocks/>
          </p:cNvCxnSpPr>
          <p:nvPr/>
        </p:nvCxnSpPr>
        <p:spPr>
          <a:xfrm>
            <a:off x="4572000" y="3124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4241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A1DFC-158E-4898-9F3A-8DE323D30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Ефекат ХИЕ</a:t>
            </a: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(примарни енергетски дефицит- пар минута/сати)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9580D-CCE7-4B9B-93E2-3BD111D16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време ХЕ – деполаризација мембране </a:t>
            </a: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ослобађање ексцитаторне а.к.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глутаминске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и аспарагинске</a:t>
            </a: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цитотоксична у ЦНС ћелијама –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 интрацелуларни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sr-Cyrl-R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sr-Cyrl-R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који пасивно следи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улази вода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Рана смрт неурона условљена је едемом неурона и лизом ћел.мембране. 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Пад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одржава повишене конц.глутамата – пролонгира стимулацију рецептора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8898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93B97-06E7-4D6E-85FE-C7052F111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Ефекат ХИЕ</a:t>
            </a: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(секундарни енергетски дефицит- више сати/дана)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ACE3A-2337-4575-A852-6763B2CB7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Акутну инфлмацију прати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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ослобађање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ексцитаторних а.к.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Интрацелуларно се накупља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sr-Cyrl-R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 </a:t>
            </a: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активација ензима   стварање простагландина,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слободних радикала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NO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дисфункција митохондрија, осиромашење енергетских извора,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леукотриени.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Оштећење митохондрија одређује смрт ћелије- 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инензивно оштећење- рана смрт НЕКРОЗА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касна смрт неурона АПОПТОЗА (интензивнија код незрелог мозга)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5732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0901D-E3D8-4DB0-82C4-D560DA849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Ефекат ХИЕ</a:t>
            </a: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(хронично оштећење мозга-више дана/месеци)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40BEB-11D7-4028-8DF9-30F8CFBD0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Астроглиоза- абнормално повећање броја астроцита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Неурони у почетку губе, а затим враћају функцију митохондрија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Хронична инфламација </a:t>
            </a: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губитак неурона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постепена атрофија мозга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1823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AA0B4-28C2-4D54-AC6E-1F9DB95A8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75AE7-315C-4796-B84C-A9D62D0E2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Ултразвучни преглед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Неурорадиолошким методама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CT,MR, PET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Електрофизиолошке методе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EEG, EP</a:t>
            </a:r>
          </a:p>
        </p:txBody>
      </p:sp>
    </p:spTree>
    <p:extLst>
      <p:ext uri="{BB962C8B-B14F-4D97-AF65-F5344CB8AC3E}">
        <p14:creationId xmlns:p14="http://schemas.microsoft.com/office/powerpoint/2010/main" val="30154551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E0C08-EB95-43AB-9D0D-7D79F745F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A3B9-07B8-4A6C-B7C1-F2C0E6063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ЦНСа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перивентрикуларно хиперехогена подручја- обично изоехогена са плекусом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поуздана метода за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PVL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(прематуруси)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терминске НН знаци едема, са ускимкоморама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погодан за праћење развоја промена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мање поуздан у првој недељи код мањих лезија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187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A9FE8-F294-43F4-AB0C-A280C50FA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40B63-E4F8-4AEF-8728-692D23593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Компјутеризована томографија </a:t>
            </a: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процену дифузног кортикалног оштећења неурона, након пар недеља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одређивање фокслних и мултиплих исхемичних лезија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дифузна билатерална хиподензност- значајно оштећење са едемом </a:t>
            </a: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Магнетна резонанца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поуздана и код терминске и превремено рођене деце </a:t>
            </a: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59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80165-9E2F-4E2F-9ABA-C8DAF8426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последица нарушене гасне размен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асфиксија је у вези са...</a:t>
            </a: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хипоксијом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недостатак О2 у ткивима  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хипоксемијом- недостатак О2 у крви</a:t>
            </a: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хиперкапнијом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стање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PaCo2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ацидозом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pH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исхемијом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 проток крви кроз ткиво (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О2 и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gly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37592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CE980-3895-4566-BF47-969D23202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B0EE-27B7-4DEB-8EDD-DAB9ADEA7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ЕЕГ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 у првим сатима- неопходна неуропротективна терапија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еволуција налаза говори о тежини 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Евоцирани потенцијали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одређује поља оштећења 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перзистирање дефицита ЕП, у вези је са клиничким знацима оштећења мозга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1606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B12A3-1AF0-4C78-A3F5-584904FBC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493E9-821F-4001-B377-3B28BEBA3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Терапијки прозор је јако кратак и варира од 1-12 сати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Оптималан резултат се добија комбинацијом неуропротективних лекова који делују на различите метаболичке каскаде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Циљ терапије је превенција одложеног одумирања неурона...јер је епизода асфиксије већ прошла</a:t>
            </a:r>
          </a:p>
          <a:p>
            <a:pPr marL="0" indent="0">
              <a:buNone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1041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D1294-8D7A-4CAE-A285-71805A715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EBB4D-4E8D-4761-955D-F770F1434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Иако нека НН добро одговоре на реанимацију, већина захтева даље праћење у ОИНН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Ако развију конвулзије...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Phenobarbiton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10- 20 mg/kg TM 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Мали % има проблеме који се дуже одржавају-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RDS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(код превремено рођене деце)</a:t>
            </a:r>
          </a:p>
          <a:p>
            <a:pPr marL="0" indent="0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лечење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RDS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таква деца имају слику мултиорганског постасфиктичног оштећења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дужи третман у ОИНН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7760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BFCA9-57BB-498F-8CA2-D9405AE2D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DF912-8B1C-4696-8B4A-03842A91A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714" y="1414121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 деце са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HIE III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степена – велики клинички изазов </a:t>
            </a:r>
          </a:p>
          <a:p>
            <a:pPr marL="0" indent="0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sr-Cyrl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 стварања слободних радикала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Инхибитор ксантин- оксидазе- АЛОПУРИНОЛ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(редукује стварање сл.радикала и побољшава електричну мождану активност код НН са тешком асфиксијом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Реанимација собним ваздухом- бржа стабилизација, брже до првог плача и виши АС у 5 минуту </a:t>
            </a:r>
          </a:p>
          <a:p>
            <a:pPr marL="0" indent="0">
              <a:buNone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8235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A51E7-FCD1-4843-8399-3BE0D50E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51122-826F-4A00-B4E3-5BB3936B8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Магнезијум – инхибира ексцитацију глутаминских рецептора и блокира улазак </a:t>
            </a:r>
            <a:r>
              <a:rPr lang="sr-Latn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sr-Cyrl-R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току хипоксије. Због нежељених дејстава (апнеа, хипотензија) употреба ?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Антагонисти екситаторних амино- киселина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Калцијумски блокатори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Инхибиција продукције азот окида </a:t>
            </a:r>
          </a:p>
          <a:p>
            <a:pPr marL="0" indent="0">
              <a:buNone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Хипотермија – штити мозак спречавањем пада концентрације високо енергетких фосфата. Концентрација фосфокреатина 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се одржава, лактата се смањује</a:t>
            </a:r>
          </a:p>
          <a:p>
            <a:pPr marL="0" indent="0">
              <a:buNone/>
            </a:pP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1670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C4EE0-F89A-45A6-BA32-040004C07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</a:t>
            </a: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(хипотермија индикације) 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DE95F79-208D-41C9-A2DC-9E710F54A7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773946"/>
              </p:ext>
            </p:extLst>
          </p:nvPr>
        </p:nvGraphicFramePr>
        <p:xfrm>
          <a:off x="457200" y="1752600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2474659576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32232133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r-Cyrl-RS" sz="2000" b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летаргија</a:t>
                      </a:r>
                      <a:r>
                        <a:rPr lang="sr-Cyrl-RS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r-Cyrl-RS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флекиони / екстензиони положај </a:t>
                      </a:r>
                      <a:endParaRPr lang="en-US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27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r-Cyrl-RS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 </a:t>
                      </a:r>
                      <a:endParaRPr lang="en-US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r-Cyrl-RS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ослабљен/одсутан реф.сисања и Моро </a:t>
                      </a:r>
                      <a:endParaRPr lang="en-US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2574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r-Cyrl-RS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редукована спонтана моторика </a:t>
                      </a:r>
                      <a:endParaRPr lang="en-US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r-Cyrl-RS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уске/проширене зенице </a:t>
                      </a:r>
                      <a:endParaRPr lang="en-US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385203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D103BF4-BACF-4042-A175-ACD1D7019F1F}"/>
              </a:ext>
            </a:extLst>
          </p:cNvPr>
          <p:cNvSpPr/>
          <p:nvPr/>
        </p:nvSpPr>
        <p:spPr>
          <a:xfrm>
            <a:off x="647700" y="3296212"/>
            <a:ext cx="7848600" cy="2895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342900" indent="-342900">
              <a:buFont typeface="Symbol" panose="05050102010706020507" pitchFamily="18" charset="2"/>
              <a:buChar char="³"/>
            </a:pP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 знака</a:t>
            </a:r>
          </a:p>
          <a:p>
            <a:endParaRPr lang="sr-Cyrl-R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Присуство: 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7 (1ч)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18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mEq</a:t>
            </a: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(у 60.ом минуту)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ГС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36 недеља </a:t>
            </a:r>
          </a:p>
          <a:p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АС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5 (у 10- ом минуту)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EEG</a:t>
            </a: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указује на конвулзије </a:t>
            </a:r>
          </a:p>
          <a:p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искључене УСМ</a:t>
            </a:r>
          </a:p>
          <a:p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Хипотермија: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 тело на 33-34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током првих првих 6 часова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R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72 сата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постепено загревање по 0,5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R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2091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66B51-2BE0-4BA7-A969-FBB9C200D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C0D1E-08F9-4610-B615-C443D801C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Тешко предвидива због немогућности рецизног одређивања локализације и опсега озледе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Спектар озледе је одређен: природом и озбиљношћу инзулта / зрелошћу мозга у том тренутку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CT,MR,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ЦНСа и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EEG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могу бити од користи у процени висине ризика за оштећење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380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2E337-82F9-4F6A-8D11-E3BC7D735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хипоксија у асфиксији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A9D0B-A503-434F-A195-3D043838A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Последица је :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смањеног притиска О2 у крви (хипоксемична хипоксија)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смањеног крвног протока             (исхемична хипоксија)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смањења капацитета крви за допремање О2 (анемична хипоксија)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965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84981-2685-452D-886D-F5BBCE362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Транзиторна асфикија </a:t>
            </a:r>
          </a:p>
          <a:p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почетку дилатације цервикса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пада од 7,37 на 7,27</a:t>
            </a:r>
          </a:p>
          <a:p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95% успешно савлада </a:t>
            </a:r>
          </a:p>
          <a:p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остали захтевају активну помоћ при првом удаху –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брзина спречава патолошку инверзију гасова и успостављање хомеостазе </a:t>
            </a:r>
          </a:p>
          <a:p>
            <a:pPr marL="0" indent="0">
              <a:buNone/>
            </a:pPr>
            <a:endParaRPr lang="sr-Cyrl-R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5282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FCE4C-ECFF-4FEA-BF2E-659331B1B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marL="0" indent="0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 реанимација...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спречава претећу смрт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скраћује период хипоксије,хиперкапније и ацидозе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превенира перинатално хипоксично оштећење ткива (НАЈТЕЖЕ МОЗГА)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пракси се покушава измерити учинак хипоксије степеном асфиксије – тешка процена  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 учинак хипоксије на НН зависи од: дужине трајања, развојног потенцијала НН (пр ГС) и од отпорности/осетљивости на хипоксију </a:t>
            </a:r>
          </a:p>
        </p:txBody>
      </p:sp>
    </p:spTree>
    <p:extLst>
      <p:ext uri="{BB962C8B-B14F-4D97-AF65-F5344CB8AC3E}">
        <p14:creationId xmlns:p14="http://schemas.microsoft.com/office/powerpoint/2010/main" val="3073845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3CC90-E909-4D8E-89C3-E50715CC5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Инциденца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EBCE-E709-463B-A5FD-BA60E9936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409" y="1417638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Већина студија...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1- 1,5% у већини центара, али зависно од ГС и ПТМ 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1,5% - НН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 36 ГН </a:t>
            </a:r>
          </a:p>
          <a:p>
            <a:pPr algn="ctr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9%    - НН  36 ГН 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endParaRPr lang="sr-Cyrl-R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endParaRPr lang="sr-Cyrl-RS" sz="1600" b="1" i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643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DA6B7-26B1-4D96-9264-E013B675A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Инциденца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25F16-8B85-4D46-9A10-D7EF41297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2-8/1000 живорођене  деце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тенденција пада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 ¼ има тежи облик 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 10% настане постпартално, остало пре/интрапартално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годишње умре око 1 милион НН (1/4 од укупног броја) од последиса перинаталне асфиксије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827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2253</Words>
  <Application>Microsoft Office PowerPoint</Application>
  <PresentationFormat>On-screen Show (4:3)</PresentationFormat>
  <Paragraphs>356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Arial</vt:lpstr>
      <vt:lpstr>Calibri</vt:lpstr>
      <vt:lpstr>Lucida Sans Unicode</vt:lpstr>
      <vt:lpstr>Symbol</vt:lpstr>
      <vt:lpstr>Times New Roman</vt:lpstr>
      <vt:lpstr>Trebuchet MS</vt:lpstr>
      <vt:lpstr>Wingdings</vt:lpstr>
      <vt:lpstr>Office Theme</vt:lpstr>
      <vt:lpstr>доц др Драгана Савић</vt:lpstr>
      <vt:lpstr>PowerPoint Presentation</vt:lpstr>
      <vt:lpstr>PowerPoint Presentation</vt:lpstr>
      <vt:lpstr>PowerPoint Presentation</vt:lpstr>
      <vt:lpstr>хипоксија у асфиксији </vt:lpstr>
      <vt:lpstr>PowerPoint Presentation</vt:lpstr>
      <vt:lpstr>PowerPoint Presentation</vt:lpstr>
      <vt:lpstr>Инциденца </vt:lpstr>
      <vt:lpstr>Инциденца</vt:lpstr>
      <vt:lpstr>PowerPoint Presentation</vt:lpstr>
      <vt:lpstr>Узроци </vt:lpstr>
      <vt:lpstr>Узроци </vt:lpstr>
      <vt:lpstr>Реакције НН зависе од: </vt:lpstr>
      <vt:lpstr>PowerPoint Presentation</vt:lpstr>
      <vt:lpstr>PowerPoint Presentation</vt:lpstr>
      <vt:lpstr>PowerPoint Presentation</vt:lpstr>
      <vt:lpstr>PowerPoint Presentation</vt:lpstr>
      <vt:lpstr>Патофизиологија</vt:lpstr>
      <vt:lpstr>Патофизиологија</vt:lpstr>
      <vt:lpstr>Асфиксија у односу на pH   7,25 – блага ацидоза, блага апнеа, започиње спонтано дисање  7,00- 7,10 - умерена ацидоза, спонтано дише, захтева надзор  7,00 – тешка ацидоза, млитаво, брадикардично, захтева реанимацију  </vt:lpstr>
      <vt:lpstr>Клиничка слика </vt:lpstr>
      <vt:lpstr>Клиничка слика </vt:lpstr>
      <vt:lpstr>ХИЕ (хипоксично- исхемична енцефалопатија) </vt:lpstr>
      <vt:lpstr>ХИЕ </vt:lpstr>
      <vt:lpstr>Мултиорганско постафиктично оштећење </vt:lpstr>
      <vt:lpstr>Биохемијки маркери </vt:lpstr>
      <vt:lpstr>Биохемијки маркери </vt:lpstr>
      <vt:lpstr>Хемодинамске промене </vt:lpstr>
      <vt:lpstr>Хемодинамске промене </vt:lpstr>
      <vt:lpstr>Хемодинамске промене </vt:lpstr>
      <vt:lpstr>PowerPoint Presentation</vt:lpstr>
      <vt:lpstr>PowerPoint Presentation</vt:lpstr>
      <vt:lpstr>У анаеробним условима метаболизам производи 2 молек.ATP (у аеробним условима 38 молек.ATP )    снижење pH     Na+ и K+улазе у ћелију, пасивно их прати вода цитотоксични унутарћелијски едем   </vt:lpstr>
      <vt:lpstr>Ефекат ХИЕ (примарни енергетски дефицит- пар минута/сати)</vt:lpstr>
      <vt:lpstr>Ефекат ХИЕ (секундарни енергетски дефицит- више сати/дана)</vt:lpstr>
      <vt:lpstr>Ефекат ХИЕ (хронично оштећење мозга-више дана/месеци)</vt:lpstr>
      <vt:lpstr>Дијагноза </vt:lpstr>
      <vt:lpstr>Дијагноза </vt:lpstr>
      <vt:lpstr>Дијагноза </vt:lpstr>
      <vt:lpstr>Дијагноза</vt:lpstr>
      <vt:lpstr>Терапија </vt:lpstr>
      <vt:lpstr>Терапија </vt:lpstr>
      <vt:lpstr>Терапија </vt:lpstr>
      <vt:lpstr>Терапија </vt:lpstr>
      <vt:lpstr>Терапија  (хипотермија индикације) </vt:lpstr>
      <vt:lpstr>Прогноза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доц др Драгана Савић</dc:title>
  <dc:creator>Miki</dc:creator>
  <cp:lastModifiedBy>Miki</cp:lastModifiedBy>
  <cp:revision>142</cp:revision>
  <dcterms:created xsi:type="dcterms:W3CDTF">2020-08-29T11:55:12Z</dcterms:created>
  <dcterms:modified xsi:type="dcterms:W3CDTF">2021-08-23T08:57:08Z</dcterms:modified>
</cp:coreProperties>
</file>